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2" r:id="rId16"/>
    <p:sldId id="270" r:id="rId17"/>
    <p:sldId id="273" r:id="rId18"/>
    <p:sldId id="274" r:id="rId19"/>
    <p:sldId id="271" r:id="rId20"/>
    <p:sldId id="277" r:id="rId21"/>
    <p:sldId id="275" r:id="rId22"/>
    <p:sldId id="278" r:id="rId23"/>
    <p:sldId id="279" r:id="rId24"/>
    <p:sldId id="280" r:id="rId25"/>
    <p:sldId id="282" r:id="rId26"/>
    <p:sldId id="281" r:id="rId27"/>
    <p:sldId id="283" r:id="rId28"/>
    <p:sldId id="284" r:id="rId29"/>
    <p:sldId id="285" r:id="rId30"/>
    <p:sldId id="286" r:id="rId3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5332" autoAdjust="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ro-R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D74517D-43D7-4C69-898C-AD464851A87F}" type="datetimeFigureOut">
              <a:rPr lang="ro-RO" smtClean="0"/>
              <a:t>11.07.2024</a:t>
            </a:fld>
            <a:endParaRPr lang="ro-R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ro-R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ro-R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ro-R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765180-FEDC-46EC-B53C-0F6C989FEAA7}" type="slidenum">
              <a:rPr lang="ro-RO" smtClean="0"/>
              <a:t>‹#›</a:t>
            </a:fld>
            <a:endParaRPr lang="ro-RO"/>
          </a:p>
        </p:txBody>
      </p:sp>
    </p:spTree>
    <p:extLst>
      <p:ext uri="{BB962C8B-B14F-4D97-AF65-F5344CB8AC3E}">
        <p14:creationId xmlns:p14="http://schemas.microsoft.com/office/powerpoint/2010/main" val="5954349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2D765180-FEDC-46EC-B53C-0F6C989FEAA7}" type="slidenum">
              <a:rPr lang="ro-RO" smtClean="0"/>
              <a:t>16</a:t>
            </a:fld>
            <a:endParaRPr lang="ro-RO"/>
          </a:p>
        </p:txBody>
      </p:sp>
    </p:spTree>
    <p:extLst>
      <p:ext uri="{BB962C8B-B14F-4D97-AF65-F5344CB8AC3E}">
        <p14:creationId xmlns:p14="http://schemas.microsoft.com/office/powerpoint/2010/main" val="35130210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ro-RO" dirty="0"/>
          </a:p>
        </p:txBody>
      </p:sp>
      <p:sp>
        <p:nvSpPr>
          <p:cNvPr id="4" name="Slide Number Placeholder 3"/>
          <p:cNvSpPr>
            <a:spLocks noGrp="1"/>
          </p:cNvSpPr>
          <p:nvPr>
            <p:ph type="sldNum" sz="quarter" idx="10"/>
          </p:nvPr>
        </p:nvSpPr>
        <p:spPr/>
        <p:txBody>
          <a:bodyPr/>
          <a:lstStyle/>
          <a:p>
            <a:fld id="{2D765180-FEDC-46EC-B53C-0F6C989FEAA7}" type="slidenum">
              <a:rPr lang="ro-RO" smtClean="0"/>
              <a:t>17</a:t>
            </a:fld>
            <a:endParaRPr lang="ro-RO"/>
          </a:p>
        </p:txBody>
      </p:sp>
    </p:spTree>
    <p:extLst>
      <p:ext uri="{BB962C8B-B14F-4D97-AF65-F5344CB8AC3E}">
        <p14:creationId xmlns:p14="http://schemas.microsoft.com/office/powerpoint/2010/main" val="38828668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smtClean="0"/>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smtClean="0"/>
              <a:t>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2A54C80-263E-416B-A8E0-580EDEADCBDC}" type="datetimeFigureOut">
              <a:rPr lang="en-US" dirty="0"/>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smtClean="0"/>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2A54C80-263E-416B-A8E0-580EDEADCBDC}" type="datetimeFigureOut">
              <a:rPr lang="en-US" dirty="0"/>
              <a:t>07/11/2024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07/11/2024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smtClean="0"/>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07/11/2024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07/11/2024</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07/11/2024</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66" r:id="rId4"/>
    <p:sldLayoutId id="2147483653" r:id="rId5"/>
    <p:sldLayoutId id="2147483654" r:id="rId6"/>
    <p:sldLayoutId id="2147483655" r:id="rId7"/>
    <p:sldLayoutId id="2147483667" r:id="rId8"/>
    <p:sldLayoutId id="2147483657" r:id="rId9"/>
    <p:sldLayoutId id="2147483660" r:id="rId10"/>
    <p:sldLayoutId id="2147483661" r:id="rId11"/>
    <p:sldLayoutId id="2147483662" r:id="rId12"/>
    <p:sldLayoutId id="2147483663" r:id="rId13"/>
    <p:sldLayoutId id="2147483664" r:id="rId14"/>
    <p:sldLayoutId id="2147483668"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4400" dirty="0" smtClean="0"/>
              <a:t>CV in Chess: A study on identifying chess boards and pieces with neural networks</a:t>
            </a:r>
            <a:endParaRPr lang="ro-RO" sz="4400" dirty="0"/>
          </a:p>
        </p:txBody>
      </p:sp>
      <p:sp>
        <p:nvSpPr>
          <p:cNvPr id="3" name="Subtitle 2"/>
          <p:cNvSpPr>
            <a:spLocks noGrp="1"/>
          </p:cNvSpPr>
          <p:nvPr>
            <p:ph type="subTitle" idx="1"/>
          </p:nvPr>
        </p:nvSpPr>
        <p:spPr>
          <a:xfrm>
            <a:off x="1507067" y="4050836"/>
            <a:ext cx="7766936" cy="1096899"/>
          </a:xfrm>
        </p:spPr>
        <p:txBody>
          <a:bodyPr>
            <a:normAutofit lnSpcReduction="10000"/>
          </a:bodyPr>
          <a:lstStyle/>
          <a:p>
            <a:r>
              <a:rPr lang="en-US" dirty="0" smtClean="0"/>
              <a:t>July 2024 session</a:t>
            </a:r>
          </a:p>
          <a:p>
            <a:r>
              <a:rPr lang="en-US" dirty="0" err="1" smtClean="0"/>
              <a:t>Istrate</a:t>
            </a:r>
            <a:r>
              <a:rPr lang="en-US" dirty="0" smtClean="0"/>
              <a:t> Liviu</a:t>
            </a:r>
          </a:p>
          <a:p>
            <a:r>
              <a:rPr lang="en-US" dirty="0" smtClean="0"/>
              <a:t>Scientific coordinator: </a:t>
            </a:r>
            <a:r>
              <a:rPr lang="en-US" dirty="0" err="1" smtClean="0"/>
              <a:t>Iftene</a:t>
            </a:r>
            <a:r>
              <a:rPr lang="en-US" dirty="0" smtClean="0"/>
              <a:t> Adrian</a:t>
            </a:r>
            <a:endParaRPr lang="ro-RO" dirty="0"/>
          </a:p>
        </p:txBody>
      </p:sp>
    </p:spTree>
    <p:extLst>
      <p:ext uri="{BB962C8B-B14F-4D97-AF65-F5344CB8AC3E}">
        <p14:creationId xmlns:p14="http://schemas.microsoft.com/office/powerpoint/2010/main" val="4020262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Canny edge detector</a:t>
            </a:r>
            <a:endParaRPr lang="ro-RO" dirty="0"/>
          </a:p>
        </p:txBody>
      </p:sp>
      <p:sp>
        <p:nvSpPr>
          <p:cNvPr id="3" name="Content Placeholder 2"/>
          <p:cNvSpPr>
            <a:spLocks noGrp="1"/>
          </p:cNvSpPr>
          <p:nvPr>
            <p:ph idx="1"/>
          </p:nvPr>
        </p:nvSpPr>
        <p:spPr>
          <a:xfrm>
            <a:off x="677334" y="1664199"/>
            <a:ext cx="8596668" cy="3880773"/>
          </a:xfrm>
        </p:spPr>
        <p:txBody>
          <a:bodyPr/>
          <a:lstStyle/>
          <a:p>
            <a:r>
              <a:rPr lang="en-US" dirty="0" smtClean="0"/>
              <a:t>With the right threshold interval, this detector highlights the important features of the board without including any of those from the background</a:t>
            </a:r>
          </a:p>
          <a:p>
            <a:r>
              <a:rPr lang="en-US" dirty="0" smtClean="0"/>
              <a:t>There’s also an automatic edge detector that is based on a sigma value; regardless of that value, this variant can identify background features in some cases</a:t>
            </a:r>
          </a:p>
        </p:txBody>
      </p:sp>
      <p:pic>
        <p:nvPicPr>
          <p:cNvPr id="7" name="Picture 6"/>
          <p:cNvPicPr>
            <a:picLocks noChangeAspect="1"/>
          </p:cNvPicPr>
          <p:nvPr/>
        </p:nvPicPr>
        <p:blipFill>
          <a:blip r:embed="rId2"/>
          <a:stretch>
            <a:fillRect/>
          </a:stretch>
        </p:blipFill>
        <p:spPr>
          <a:xfrm>
            <a:off x="677334" y="3352559"/>
            <a:ext cx="8109615" cy="2849324"/>
          </a:xfrm>
          <a:prstGeom prst="rect">
            <a:avLst/>
          </a:prstGeom>
        </p:spPr>
      </p:pic>
    </p:spTree>
    <p:extLst>
      <p:ext uri="{BB962C8B-B14F-4D97-AF65-F5344CB8AC3E}">
        <p14:creationId xmlns:p14="http://schemas.microsoft.com/office/powerpoint/2010/main" val="12491520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Harris corner detector</a:t>
            </a:r>
            <a:endParaRPr lang="ro-RO" dirty="0"/>
          </a:p>
        </p:txBody>
      </p:sp>
      <p:sp>
        <p:nvSpPr>
          <p:cNvPr id="3" name="Content Placeholder 2"/>
          <p:cNvSpPr>
            <a:spLocks noGrp="1"/>
          </p:cNvSpPr>
          <p:nvPr>
            <p:ph idx="1"/>
          </p:nvPr>
        </p:nvSpPr>
        <p:spPr>
          <a:xfrm>
            <a:off x="677334" y="1681617"/>
            <a:ext cx="8596668" cy="3880773"/>
          </a:xfrm>
        </p:spPr>
        <p:txBody>
          <a:bodyPr/>
          <a:lstStyle/>
          <a:p>
            <a:r>
              <a:rPr lang="en-US" dirty="0" smtClean="0"/>
              <a:t>This detector does find the corners of a chessboard, but two problems of inexistent corners arise:</a:t>
            </a:r>
          </a:p>
          <a:p>
            <a:pPr lvl="1"/>
            <a:r>
              <a:rPr lang="en-US" dirty="0" smtClean="0"/>
              <a:t>The rounded parts of the chess pieces, especially pawns, rooks and bishops, are considered as “corners” by this detector, even though they don’t have any real corners</a:t>
            </a:r>
          </a:p>
          <a:p>
            <a:pPr lvl="1"/>
            <a:r>
              <a:rPr lang="en-US" dirty="0" smtClean="0"/>
              <a:t>It doesn’t find all corners of the table, but it could be risky as this could find “corners” from the background</a:t>
            </a:r>
            <a:endParaRPr lang="ro-RO" dirty="0"/>
          </a:p>
        </p:txBody>
      </p:sp>
      <p:pic>
        <p:nvPicPr>
          <p:cNvPr id="5" name="Picture 4"/>
          <p:cNvPicPr>
            <a:picLocks noChangeAspect="1"/>
          </p:cNvPicPr>
          <p:nvPr/>
        </p:nvPicPr>
        <p:blipFill>
          <a:blip r:embed="rId2"/>
          <a:stretch>
            <a:fillRect/>
          </a:stretch>
        </p:blipFill>
        <p:spPr>
          <a:xfrm>
            <a:off x="1335814" y="3831772"/>
            <a:ext cx="7279707" cy="2938692"/>
          </a:xfrm>
          <a:prstGeom prst="rect">
            <a:avLst/>
          </a:prstGeom>
        </p:spPr>
      </p:pic>
    </p:spTree>
    <p:extLst>
      <p:ext uri="{BB962C8B-B14F-4D97-AF65-F5344CB8AC3E}">
        <p14:creationId xmlns:p14="http://schemas.microsoft.com/office/powerpoint/2010/main" val="23149271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Non-probabilistic Hough transform</a:t>
            </a:r>
            <a:endParaRPr lang="ro-RO" dirty="0"/>
          </a:p>
        </p:txBody>
      </p:sp>
      <p:sp>
        <p:nvSpPr>
          <p:cNvPr id="3" name="Content Placeholder 2"/>
          <p:cNvSpPr>
            <a:spLocks noGrp="1"/>
          </p:cNvSpPr>
          <p:nvPr>
            <p:ph idx="1"/>
          </p:nvPr>
        </p:nvSpPr>
        <p:spPr>
          <a:xfrm>
            <a:off x="677334" y="1350692"/>
            <a:ext cx="9172060" cy="3880773"/>
          </a:xfrm>
        </p:spPr>
        <p:txBody>
          <a:bodyPr/>
          <a:lstStyle/>
          <a:p>
            <a:r>
              <a:rPr lang="en-US" dirty="0" smtClean="0"/>
              <a:t>This version has the detected lines crossed over the image</a:t>
            </a:r>
          </a:p>
          <a:p>
            <a:r>
              <a:rPr lang="en-US" dirty="0" smtClean="0"/>
              <a:t>From these lines we extract their intersections and select the ones that represent the chessboard corners</a:t>
            </a:r>
          </a:p>
          <a:p>
            <a:r>
              <a:rPr lang="en-US" dirty="0" smtClean="0"/>
              <a:t>Despite some features being detected more than once, this version must have a threshold value moderated to find all the necessary features</a:t>
            </a:r>
          </a:p>
          <a:p>
            <a:pPr lvl="1"/>
            <a:r>
              <a:rPr lang="en-US" dirty="0" smtClean="0"/>
              <a:t>Low threshold values come with unnecessary lines (or more doubles), while high values come with the risk of some important features not being found by this transform</a:t>
            </a:r>
            <a:endParaRPr lang="ro-RO" dirty="0"/>
          </a:p>
        </p:txBody>
      </p:sp>
      <p:pic>
        <p:nvPicPr>
          <p:cNvPr id="5" name="Picture 4"/>
          <p:cNvPicPr>
            <a:picLocks noChangeAspect="1"/>
          </p:cNvPicPr>
          <p:nvPr/>
        </p:nvPicPr>
        <p:blipFill>
          <a:blip r:embed="rId2"/>
          <a:stretch>
            <a:fillRect/>
          </a:stretch>
        </p:blipFill>
        <p:spPr>
          <a:xfrm>
            <a:off x="677334" y="3762318"/>
            <a:ext cx="7978986" cy="2938293"/>
          </a:xfrm>
          <a:prstGeom prst="rect">
            <a:avLst/>
          </a:prstGeom>
        </p:spPr>
      </p:pic>
    </p:spTree>
    <p:extLst>
      <p:ext uri="{BB962C8B-B14F-4D97-AF65-F5344CB8AC3E}">
        <p14:creationId xmlns:p14="http://schemas.microsoft.com/office/powerpoint/2010/main" val="39856665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Probabilistic Hough transform</a:t>
            </a:r>
            <a:endParaRPr lang="ro-RO" dirty="0"/>
          </a:p>
        </p:txBody>
      </p:sp>
      <p:sp>
        <p:nvSpPr>
          <p:cNvPr id="3" name="Content Placeholder 2"/>
          <p:cNvSpPr>
            <a:spLocks noGrp="1"/>
          </p:cNvSpPr>
          <p:nvPr>
            <p:ph idx="1"/>
          </p:nvPr>
        </p:nvSpPr>
        <p:spPr>
          <a:xfrm>
            <a:off x="677334" y="1638075"/>
            <a:ext cx="8596668" cy="3880773"/>
          </a:xfrm>
        </p:spPr>
        <p:txBody>
          <a:bodyPr/>
          <a:lstStyle/>
          <a:p>
            <a:r>
              <a:rPr lang="en-US" dirty="0" smtClean="0"/>
              <a:t>This version is a progressive probabilistic version of the transform, and its results are mostly based on the edges of the Canny filter, depending also on the line length and the gap between the lines</a:t>
            </a:r>
          </a:p>
          <a:p>
            <a:r>
              <a:rPr lang="en-US" dirty="0" smtClean="0"/>
              <a:t>Unlike the previous variant, the lines are limited within the image size</a:t>
            </a:r>
          </a:p>
          <a:p>
            <a:r>
              <a:rPr lang="en-US" dirty="0" smtClean="0"/>
              <a:t>From these we can extract their endpoints and find the corners easily</a:t>
            </a:r>
          </a:p>
          <a:p>
            <a:endParaRPr lang="en-US" dirty="0" smtClean="0"/>
          </a:p>
          <a:p>
            <a:endParaRPr lang="ro-RO" dirty="0"/>
          </a:p>
        </p:txBody>
      </p:sp>
      <p:pic>
        <p:nvPicPr>
          <p:cNvPr id="4" name="Picture 3"/>
          <p:cNvPicPr>
            <a:picLocks noChangeAspect="1"/>
          </p:cNvPicPr>
          <p:nvPr/>
        </p:nvPicPr>
        <p:blipFill>
          <a:blip r:embed="rId2"/>
          <a:stretch>
            <a:fillRect/>
          </a:stretch>
        </p:blipFill>
        <p:spPr>
          <a:xfrm>
            <a:off x="677334" y="3735976"/>
            <a:ext cx="8064062" cy="2969623"/>
          </a:xfrm>
          <a:prstGeom prst="rect">
            <a:avLst/>
          </a:prstGeom>
        </p:spPr>
      </p:pic>
    </p:spTree>
    <p:extLst>
      <p:ext uri="{BB962C8B-B14F-4D97-AF65-F5344CB8AC3E}">
        <p14:creationId xmlns:p14="http://schemas.microsoft.com/office/powerpoint/2010/main" val="35354187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ro-RO" dirty="0"/>
          </a:p>
        </p:txBody>
      </p:sp>
      <p:sp>
        <p:nvSpPr>
          <p:cNvPr id="3" name="Content Placeholder 2"/>
          <p:cNvSpPr>
            <a:spLocks noGrp="1"/>
          </p:cNvSpPr>
          <p:nvPr>
            <p:ph idx="1"/>
          </p:nvPr>
        </p:nvSpPr>
        <p:spPr>
          <a:xfrm>
            <a:off x="677333" y="1568407"/>
            <a:ext cx="8596668" cy="3880773"/>
          </a:xfrm>
        </p:spPr>
        <p:txBody>
          <a:bodyPr/>
          <a:lstStyle/>
          <a:p>
            <a:r>
              <a:rPr lang="en-US" dirty="0" smtClean="0"/>
              <a:t>In some cases, we observe some groups of lines that are close to each other – the only solution would be to cluster them until we get the same number of lines</a:t>
            </a:r>
          </a:p>
          <a:p>
            <a:r>
              <a:rPr lang="en-US" dirty="0" smtClean="0"/>
              <a:t>The same thing could be said when clustering the extracted points</a:t>
            </a:r>
            <a:endParaRPr lang="ro-RO" dirty="0"/>
          </a:p>
        </p:txBody>
      </p:sp>
      <p:pic>
        <p:nvPicPr>
          <p:cNvPr id="4" name="Picture 3"/>
          <p:cNvPicPr>
            <a:picLocks noChangeAspect="1"/>
          </p:cNvPicPr>
          <p:nvPr/>
        </p:nvPicPr>
        <p:blipFill>
          <a:blip r:embed="rId2"/>
          <a:stretch>
            <a:fillRect/>
          </a:stretch>
        </p:blipFill>
        <p:spPr>
          <a:xfrm>
            <a:off x="677333" y="3149754"/>
            <a:ext cx="7787397" cy="2891608"/>
          </a:xfrm>
          <a:prstGeom prst="rect">
            <a:avLst/>
          </a:prstGeom>
        </p:spPr>
      </p:pic>
    </p:spTree>
    <p:extLst>
      <p:ext uri="{BB962C8B-B14F-4D97-AF65-F5344CB8AC3E}">
        <p14:creationId xmlns:p14="http://schemas.microsoft.com/office/powerpoint/2010/main" val="11735649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Hierarchical clustering</a:t>
            </a:r>
            <a:endParaRPr lang="ro-RO" dirty="0"/>
          </a:p>
        </p:txBody>
      </p:sp>
      <p:sp>
        <p:nvSpPr>
          <p:cNvPr id="3" name="Content Placeholder 2"/>
          <p:cNvSpPr>
            <a:spLocks noGrp="1"/>
          </p:cNvSpPr>
          <p:nvPr>
            <p:ph idx="1"/>
          </p:nvPr>
        </p:nvSpPr>
        <p:spPr>
          <a:xfrm>
            <a:off x="677333" y="1568407"/>
            <a:ext cx="8596668" cy="3880773"/>
          </a:xfrm>
        </p:spPr>
        <p:txBody>
          <a:bodyPr/>
          <a:lstStyle/>
          <a:p>
            <a:r>
              <a:rPr lang="en-US" dirty="0" smtClean="0"/>
              <a:t>Doesn’t work as well with the probabilistic Hough transform, albeit it is of no use in the case of chessboard localization</a:t>
            </a:r>
            <a:endParaRPr lang="ro-RO" dirty="0"/>
          </a:p>
        </p:txBody>
      </p:sp>
      <p:pic>
        <p:nvPicPr>
          <p:cNvPr id="5" name="Picture 4"/>
          <p:cNvPicPr>
            <a:picLocks noChangeAspect="1"/>
          </p:cNvPicPr>
          <p:nvPr/>
        </p:nvPicPr>
        <p:blipFill>
          <a:blip r:embed="rId2"/>
          <a:stretch>
            <a:fillRect/>
          </a:stretch>
        </p:blipFill>
        <p:spPr>
          <a:xfrm>
            <a:off x="677332" y="2481941"/>
            <a:ext cx="7427654" cy="3926046"/>
          </a:xfrm>
          <a:prstGeom prst="rect">
            <a:avLst/>
          </a:prstGeom>
        </p:spPr>
      </p:pic>
    </p:spTree>
    <p:extLst>
      <p:ext uri="{BB962C8B-B14F-4D97-AF65-F5344CB8AC3E}">
        <p14:creationId xmlns:p14="http://schemas.microsoft.com/office/powerpoint/2010/main" val="25057200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clustering</a:t>
            </a:r>
            <a:endParaRPr lang="ro-RO" dirty="0"/>
          </a:p>
        </p:txBody>
      </p:sp>
      <p:sp>
        <p:nvSpPr>
          <p:cNvPr id="3" name="Content Placeholder 2"/>
          <p:cNvSpPr>
            <a:spLocks noGrp="1"/>
          </p:cNvSpPr>
          <p:nvPr>
            <p:ph idx="1"/>
          </p:nvPr>
        </p:nvSpPr>
        <p:spPr>
          <a:xfrm>
            <a:off x="677334" y="1270000"/>
            <a:ext cx="8596668" cy="3880773"/>
          </a:xfrm>
        </p:spPr>
        <p:txBody>
          <a:bodyPr/>
          <a:lstStyle/>
          <a:p>
            <a:r>
              <a:rPr lang="en-US" dirty="0" smtClean="0"/>
              <a:t>Unlike the hierarchical one, K-Means clustering needs an exact number of formed clusters; in this case, we would deal with 22 groups that represent the chessboard lines and table borders (11 vertical, 11 horizontal), or with 121 points that represent its corners</a:t>
            </a:r>
          </a:p>
          <a:p>
            <a:r>
              <a:rPr lang="en-US" dirty="0" smtClean="0"/>
              <a:t>It seems this wouldn’t work because:</a:t>
            </a:r>
          </a:p>
          <a:p>
            <a:pPr lvl="1"/>
            <a:r>
              <a:rPr lang="en-US" sz="1400" dirty="0" smtClean="0"/>
              <a:t>Some lines and points are moved a bit away from the actual feature that it represents</a:t>
            </a:r>
          </a:p>
          <a:p>
            <a:pPr lvl="1"/>
            <a:r>
              <a:rPr lang="en-US" sz="1400" dirty="0" smtClean="0"/>
              <a:t>the algorithm could risk of not finding the exact number of necessary clusters</a:t>
            </a:r>
            <a:endParaRPr lang="ro-RO" dirty="0"/>
          </a:p>
        </p:txBody>
      </p:sp>
      <p:pic>
        <p:nvPicPr>
          <p:cNvPr id="4" name="Picture 3"/>
          <p:cNvPicPr>
            <a:picLocks noChangeAspect="1"/>
          </p:cNvPicPr>
          <p:nvPr/>
        </p:nvPicPr>
        <p:blipFill>
          <a:blip r:embed="rId3"/>
          <a:stretch>
            <a:fillRect/>
          </a:stretch>
        </p:blipFill>
        <p:spPr>
          <a:xfrm>
            <a:off x="677334" y="3576973"/>
            <a:ext cx="7735146" cy="2838858"/>
          </a:xfrm>
          <a:prstGeom prst="rect">
            <a:avLst/>
          </a:prstGeom>
        </p:spPr>
      </p:pic>
    </p:spTree>
    <p:extLst>
      <p:ext uri="{BB962C8B-B14F-4D97-AF65-F5344CB8AC3E}">
        <p14:creationId xmlns:p14="http://schemas.microsoft.com/office/powerpoint/2010/main" val="130253207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K-Means clustering</a:t>
            </a:r>
            <a:endParaRPr lang="ro-RO" dirty="0"/>
          </a:p>
        </p:txBody>
      </p:sp>
      <p:sp>
        <p:nvSpPr>
          <p:cNvPr id="3" name="Content Placeholder 2"/>
          <p:cNvSpPr>
            <a:spLocks noGrp="1"/>
          </p:cNvSpPr>
          <p:nvPr>
            <p:ph idx="1"/>
          </p:nvPr>
        </p:nvSpPr>
        <p:spPr>
          <a:xfrm>
            <a:off x="677334" y="1270000"/>
            <a:ext cx="8596668" cy="3880773"/>
          </a:xfrm>
        </p:spPr>
        <p:txBody>
          <a:bodyPr/>
          <a:lstStyle/>
          <a:p>
            <a:r>
              <a:rPr lang="en-US" dirty="0" smtClean="0"/>
              <a:t>Like the hierarchical one, again, it doesn’t work with lines (or points) from probabilistic Hough transform</a:t>
            </a:r>
          </a:p>
          <a:p>
            <a:r>
              <a:rPr lang="en-US" dirty="0" smtClean="0"/>
              <a:t>We notice some lines (or points) being moved away from the features they represent after applying this clustering</a:t>
            </a:r>
            <a:endParaRPr lang="ro-RO" dirty="0"/>
          </a:p>
        </p:txBody>
      </p:sp>
      <p:pic>
        <p:nvPicPr>
          <p:cNvPr id="5" name="Picture 4"/>
          <p:cNvPicPr>
            <a:picLocks noChangeAspect="1"/>
          </p:cNvPicPr>
          <p:nvPr/>
        </p:nvPicPr>
        <p:blipFill>
          <a:blip r:embed="rId3"/>
          <a:stretch>
            <a:fillRect/>
          </a:stretch>
        </p:blipFill>
        <p:spPr>
          <a:xfrm>
            <a:off x="677334" y="2854937"/>
            <a:ext cx="8048655" cy="2956236"/>
          </a:xfrm>
          <a:prstGeom prst="rect">
            <a:avLst/>
          </a:prstGeom>
        </p:spPr>
      </p:pic>
    </p:spTree>
    <p:extLst>
      <p:ext uri="{BB962C8B-B14F-4D97-AF65-F5344CB8AC3E}">
        <p14:creationId xmlns:p14="http://schemas.microsoft.com/office/powerpoint/2010/main" val="1461891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Cropping</a:t>
            </a:r>
            <a:endParaRPr lang="ro-RO" dirty="0"/>
          </a:p>
        </p:txBody>
      </p:sp>
      <p:sp>
        <p:nvSpPr>
          <p:cNvPr id="3" name="Content Placeholder 2"/>
          <p:cNvSpPr>
            <a:spLocks noGrp="1"/>
          </p:cNvSpPr>
          <p:nvPr>
            <p:ph idx="1"/>
          </p:nvPr>
        </p:nvSpPr>
        <p:spPr>
          <a:xfrm>
            <a:off x="677334" y="1446486"/>
            <a:ext cx="8596668" cy="3880773"/>
          </a:xfrm>
        </p:spPr>
        <p:txBody>
          <a:bodyPr/>
          <a:lstStyle/>
          <a:p>
            <a:r>
              <a:rPr lang="en-US" dirty="0" smtClean="0"/>
              <a:t>Requires classic array segmentation</a:t>
            </a:r>
          </a:p>
          <a:p>
            <a:r>
              <a:rPr lang="en-US" dirty="0" smtClean="0"/>
              <a:t>Useful for zooming the picture in (for another localization)</a:t>
            </a:r>
            <a:endParaRPr lang="ro-RO" dirty="0"/>
          </a:p>
        </p:txBody>
      </p:sp>
      <p:pic>
        <p:nvPicPr>
          <p:cNvPr id="4" name="Picture 3"/>
          <p:cNvPicPr>
            <a:picLocks noChangeAspect="1"/>
          </p:cNvPicPr>
          <p:nvPr/>
        </p:nvPicPr>
        <p:blipFill>
          <a:blip r:embed="rId2"/>
          <a:stretch>
            <a:fillRect/>
          </a:stretch>
        </p:blipFill>
        <p:spPr>
          <a:xfrm>
            <a:off x="677334" y="2767285"/>
            <a:ext cx="3486252" cy="3396860"/>
          </a:xfrm>
          <a:prstGeom prst="rect">
            <a:avLst/>
          </a:prstGeom>
        </p:spPr>
      </p:pic>
      <p:pic>
        <p:nvPicPr>
          <p:cNvPr id="5" name="Picture 4"/>
          <p:cNvPicPr>
            <a:picLocks noChangeAspect="1"/>
          </p:cNvPicPr>
          <p:nvPr/>
        </p:nvPicPr>
        <p:blipFill>
          <a:blip r:embed="rId3"/>
          <a:stretch>
            <a:fillRect/>
          </a:stretch>
        </p:blipFill>
        <p:spPr>
          <a:xfrm>
            <a:off x="4640351" y="2767285"/>
            <a:ext cx="3445618" cy="3396859"/>
          </a:xfrm>
          <a:prstGeom prst="rect">
            <a:avLst/>
          </a:prstGeom>
        </p:spPr>
      </p:pic>
    </p:spTree>
    <p:extLst>
      <p:ext uri="{BB962C8B-B14F-4D97-AF65-F5344CB8AC3E}">
        <p14:creationId xmlns:p14="http://schemas.microsoft.com/office/powerpoint/2010/main" val="12007971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Perspective transformation (warping)</a:t>
            </a:r>
            <a:endParaRPr lang="ro-RO" dirty="0"/>
          </a:p>
        </p:txBody>
      </p:sp>
      <p:sp>
        <p:nvSpPr>
          <p:cNvPr id="3" name="Content Placeholder 2"/>
          <p:cNvSpPr>
            <a:spLocks noGrp="1"/>
          </p:cNvSpPr>
          <p:nvPr>
            <p:ph idx="1"/>
          </p:nvPr>
        </p:nvSpPr>
        <p:spPr>
          <a:xfrm>
            <a:off x="677334" y="1324567"/>
            <a:ext cx="8596668" cy="3880773"/>
          </a:xfrm>
        </p:spPr>
        <p:txBody>
          <a:bodyPr/>
          <a:lstStyle/>
          <a:p>
            <a:r>
              <a:rPr lang="en-US" dirty="0" smtClean="0"/>
              <a:t>This procedure needs all four points ordered consecutively to produce the new bird’s eye view properly; they are slightly </a:t>
            </a:r>
            <a:r>
              <a:rPr lang="en-US" dirty="0"/>
              <a:t>moved to the closest corner to get the pieces in </a:t>
            </a:r>
            <a:r>
              <a:rPr lang="en-US" dirty="0" smtClean="0"/>
              <a:t>full</a:t>
            </a:r>
          </a:p>
          <a:p>
            <a:r>
              <a:rPr lang="en-US" dirty="0" smtClean="0"/>
              <a:t>The arrangement of these points may even produce a slightly deformed view, despite the pieces (and empty squares) being fully visible; this would involve new challenges for identifying chess states and splitting the images for training</a:t>
            </a:r>
            <a:endParaRPr lang="ro-RO" dirty="0"/>
          </a:p>
        </p:txBody>
      </p:sp>
      <p:pic>
        <p:nvPicPr>
          <p:cNvPr id="5" name="Picture 4"/>
          <p:cNvPicPr>
            <a:picLocks noChangeAspect="1"/>
          </p:cNvPicPr>
          <p:nvPr/>
        </p:nvPicPr>
        <p:blipFill>
          <a:blip r:embed="rId2"/>
          <a:stretch>
            <a:fillRect/>
          </a:stretch>
        </p:blipFill>
        <p:spPr>
          <a:xfrm>
            <a:off x="677335" y="3439886"/>
            <a:ext cx="2964168" cy="2854890"/>
          </a:xfrm>
          <a:prstGeom prst="rect">
            <a:avLst/>
          </a:prstGeom>
        </p:spPr>
      </p:pic>
      <p:pic>
        <p:nvPicPr>
          <p:cNvPr id="6" name="Picture 5"/>
          <p:cNvPicPr>
            <a:picLocks noChangeAspect="1"/>
          </p:cNvPicPr>
          <p:nvPr/>
        </p:nvPicPr>
        <p:blipFill>
          <a:blip r:embed="rId3"/>
          <a:stretch>
            <a:fillRect/>
          </a:stretch>
        </p:blipFill>
        <p:spPr>
          <a:xfrm>
            <a:off x="3641503" y="3439886"/>
            <a:ext cx="2964168" cy="2854890"/>
          </a:xfrm>
          <a:prstGeom prst="rect">
            <a:avLst/>
          </a:prstGeom>
        </p:spPr>
      </p:pic>
      <p:pic>
        <p:nvPicPr>
          <p:cNvPr id="7" name="Picture 6"/>
          <p:cNvPicPr>
            <a:picLocks noChangeAspect="1"/>
          </p:cNvPicPr>
          <p:nvPr/>
        </p:nvPicPr>
        <p:blipFill>
          <a:blip r:embed="rId4"/>
          <a:stretch>
            <a:fillRect/>
          </a:stretch>
        </p:blipFill>
        <p:spPr>
          <a:xfrm>
            <a:off x="6605672" y="3439886"/>
            <a:ext cx="2964168" cy="2854890"/>
          </a:xfrm>
          <a:prstGeom prst="rect">
            <a:avLst/>
          </a:prstGeom>
        </p:spPr>
      </p:pic>
    </p:spTree>
    <p:extLst>
      <p:ext uri="{BB962C8B-B14F-4D97-AF65-F5344CB8AC3E}">
        <p14:creationId xmlns:p14="http://schemas.microsoft.com/office/powerpoint/2010/main" val="35126238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description</a:t>
            </a:r>
            <a:endParaRPr lang="ro-RO" dirty="0"/>
          </a:p>
        </p:txBody>
      </p:sp>
      <p:sp>
        <p:nvSpPr>
          <p:cNvPr id="3" name="Content Placeholder 2"/>
          <p:cNvSpPr>
            <a:spLocks noGrp="1"/>
          </p:cNvSpPr>
          <p:nvPr>
            <p:ph idx="1"/>
          </p:nvPr>
        </p:nvSpPr>
        <p:spPr/>
        <p:txBody>
          <a:bodyPr/>
          <a:lstStyle/>
          <a:p>
            <a:r>
              <a:rPr lang="en-US" dirty="0" smtClean="0"/>
              <a:t>Chess: a very popular game that involves strategic thinking and no elements of luck</a:t>
            </a:r>
          </a:p>
          <a:p>
            <a:r>
              <a:rPr lang="en-US" dirty="0" smtClean="0"/>
              <a:t>It is played on an 8x8 grid, with white and black pieces</a:t>
            </a:r>
          </a:p>
          <a:p>
            <a:r>
              <a:rPr lang="en-US" dirty="0" smtClean="0"/>
              <a:t>The players move the pieces until checkmate, where a player’s king cannot escape the opponent’s threat</a:t>
            </a:r>
          </a:p>
          <a:p>
            <a:r>
              <a:rPr lang="en-US" dirty="0" smtClean="0"/>
              <a:t>For many years, chess theories, artistic compositions and new chess rules were evolved, until recently, when it became an influence in the fields of computer science and psychology</a:t>
            </a:r>
          </a:p>
          <a:p>
            <a:r>
              <a:rPr lang="en-US" dirty="0" smtClean="0"/>
              <a:t>Chess competitions are organized since the 19</a:t>
            </a:r>
            <a:r>
              <a:rPr lang="en-US" baseline="30000" dirty="0" smtClean="0"/>
              <a:t>th</a:t>
            </a:r>
            <a:r>
              <a:rPr lang="en-US" dirty="0" smtClean="0"/>
              <a:t> century, hosted usually by the International Chess Federation (FIDE) and its organizations (NYSCA, FFE, DSB, </a:t>
            </a:r>
            <a:r>
              <a:rPr lang="en-US" dirty="0" err="1" smtClean="0"/>
              <a:t>FRSah</a:t>
            </a:r>
            <a:r>
              <a:rPr lang="en-US" dirty="0" smtClean="0"/>
              <a:t>)</a:t>
            </a:r>
          </a:p>
          <a:p>
            <a:endParaRPr lang="ro-RO" dirty="0"/>
          </a:p>
        </p:txBody>
      </p:sp>
    </p:spTree>
    <p:extLst>
      <p:ext uri="{BB962C8B-B14F-4D97-AF65-F5344CB8AC3E}">
        <p14:creationId xmlns:p14="http://schemas.microsoft.com/office/powerpoint/2010/main" val="305069582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91886"/>
            <a:ext cx="8596668" cy="1320800"/>
          </a:xfrm>
        </p:spPr>
        <p:txBody>
          <a:bodyPr/>
          <a:lstStyle/>
          <a:p>
            <a:r>
              <a:rPr lang="en-US" dirty="0" smtClean="0"/>
              <a:t>Conclusions regarding chessboard localization</a:t>
            </a:r>
            <a:endParaRPr lang="ro-RO" dirty="0"/>
          </a:p>
        </p:txBody>
      </p:sp>
      <p:sp>
        <p:nvSpPr>
          <p:cNvPr id="3" name="Content Placeholder 2"/>
          <p:cNvSpPr>
            <a:spLocks noGrp="1"/>
          </p:cNvSpPr>
          <p:nvPr>
            <p:ph idx="1"/>
          </p:nvPr>
        </p:nvSpPr>
        <p:spPr>
          <a:xfrm>
            <a:off x="677334" y="1585823"/>
            <a:ext cx="8596668" cy="4693057"/>
          </a:xfrm>
        </p:spPr>
        <p:txBody>
          <a:bodyPr>
            <a:normAutofit/>
          </a:bodyPr>
          <a:lstStyle/>
          <a:p>
            <a:r>
              <a:rPr lang="en-US" sz="1750" dirty="0" smtClean="0"/>
              <a:t>This task can be resolved by changing the threshold values for both detectors, without needing any clustering of features</a:t>
            </a:r>
          </a:p>
          <a:p>
            <a:r>
              <a:rPr lang="en-US" sz="1750" dirty="0" smtClean="0"/>
              <a:t>This process can help in adding more details related to a chessboard’s coordinates in datasets</a:t>
            </a:r>
          </a:p>
          <a:p>
            <a:r>
              <a:rPr lang="en-US" sz="1750" dirty="0" smtClean="0"/>
              <a:t>Considering the points extracted from the lines we have found, the algorithm selects four points where each of them are the closest to a corner of an image</a:t>
            </a:r>
          </a:p>
          <a:p>
            <a:pPr lvl="1"/>
            <a:r>
              <a:rPr lang="en-US" sz="1550" dirty="0" smtClean="0"/>
              <a:t>The respective image is either cropped or has its perspective transformed, depending upon if all four points found can form a proper quadrilateral</a:t>
            </a:r>
          </a:p>
          <a:p>
            <a:r>
              <a:rPr lang="en-US" sz="1750" dirty="0"/>
              <a:t>Both versions of Hough transform can give the necessary features for this localization, depending on the edges found by the Canny algorithm, despite some of the cases having the found corners being placed “inside” the chessboard, leaving with a missing row or </a:t>
            </a:r>
            <a:r>
              <a:rPr lang="en-US" sz="1750" dirty="0" smtClean="0"/>
              <a:t>column</a:t>
            </a:r>
          </a:p>
          <a:p>
            <a:pPr lvl="1"/>
            <a:r>
              <a:rPr lang="en-US" sz="1550" dirty="0" smtClean="0"/>
              <a:t>For images taken in a dark place with a flash, some areas affected by the flash would make the edge detector generate particles, which would lead to a number of inexistent lines caused by this</a:t>
            </a:r>
            <a:endParaRPr lang="en-US" sz="1550" dirty="0"/>
          </a:p>
          <a:p>
            <a:endParaRPr lang="en-US" sz="1750" dirty="0" smtClean="0"/>
          </a:p>
          <a:p>
            <a:endParaRPr lang="en-US" dirty="0" smtClean="0"/>
          </a:p>
        </p:txBody>
      </p:sp>
    </p:spTree>
    <p:extLst>
      <p:ext uri="{BB962C8B-B14F-4D97-AF65-F5344CB8AC3E}">
        <p14:creationId xmlns:p14="http://schemas.microsoft.com/office/powerpoint/2010/main" val="8851188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91886"/>
            <a:ext cx="8596668" cy="1320800"/>
          </a:xfrm>
        </p:spPr>
        <p:txBody>
          <a:bodyPr/>
          <a:lstStyle/>
          <a:p>
            <a:r>
              <a:rPr lang="en-US" dirty="0" smtClean="0"/>
              <a:t>Conclusions regarding chessboard localization</a:t>
            </a:r>
            <a:endParaRPr lang="ro-RO" dirty="0"/>
          </a:p>
        </p:txBody>
      </p:sp>
      <p:sp>
        <p:nvSpPr>
          <p:cNvPr id="3" name="Content Placeholder 2"/>
          <p:cNvSpPr>
            <a:spLocks noGrp="1"/>
          </p:cNvSpPr>
          <p:nvPr>
            <p:ph idx="1"/>
          </p:nvPr>
        </p:nvSpPr>
        <p:spPr>
          <a:xfrm>
            <a:off x="677334" y="1585823"/>
            <a:ext cx="8596668" cy="3880773"/>
          </a:xfrm>
        </p:spPr>
        <p:txBody>
          <a:bodyPr/>
          <a:lstStyle/>
          <a:p>
            <a:r>
              <a:rPr lang="en-US" sz="1700" dirty="0" smtClean="0"/>
              <a:t>For chessboards captured from the top, some of them can have its perspective transformed (sometimes with a few threshold value changes), others need to be cropped to eliminate occluding features</a:t>
            </a:r>
          </a:p>
          <a:p>
            <a:pPr lvl="1"/>
            <a:r>
              <a:rPr lang="en-US" sz="1550" dirty="0" smtClean="0"/>
              <a:t>The found points must form a square</a:t>
            </a:r>
          </a:p>
          <a:p>
            <a:r>
              <a:rPr lang="en-US" sz="1700" dirty="0" smtClean="0"/>
              <a:t>For chessboards captured from an angle above them, their perspective can be easily warped, without cropping</a:t>
            </a:r>
          </a:p>
          <a:p>
            <a:pPr lvl="1"/>
            <a:r>
              <a:rPr lang="en-US" sz="1550" dirty="0" smtClean="0"/>
              <a:t>In this case, the points form a trapezoid</a:t>
            </a:r>
          </a:p>
          <a:p>
            <a:endParaRPr lang="en-US" dirty="0" smtClean="0"/>
          </a:p>
        </p:txBody>
      </p:sp>
      <p:pic>
        <p:nvPicPr>
          <p:cNvPr id="1030" name="Picture 6" descr="https://lh7-us.googleusercontent.com/docsz/AD_4nXd_B8QTQJp93mY7s8x-ezTwh5M29lgMv7_JRPnNkOg5sZZwDoexyxuAPQhbQQwCCFv29U94SGxB1eo_qkFVMFN76FlhpzmoAxQZCYXLGjbPaqv-UC6UBApEX3p-7BlTi3YCb-ElOroyHDT300JB4UpAUfvK?key=miZ2owQn4azKbkadFNiw6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07777" y="3840480"/>
            <a:ext cx="5335781" cy="28200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35337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3177"/>
            <a:ext cx="8596668" cy="1320800"/>
          </a:xfrm>
        </p:spPr>
        <p:txBody>
          <a:bodyPr/>
          <a:lstStyle/>
          <a:p>
            <a:r>
              <a:rPr lang="en-US" dirty="0" smtClean="0"/>
              <a:t>Conclusions about generating chess piece data</a:t>
            </a:r>
            <a:endParaRPr lang="ro-RO" dirty="0"/>
          </a:p>
        </p:txBody>
      </p:sp>
      <p:sp>
        <p:nvSpPr>
          <p:cNvPr id="3" name="Content Placeholder 2"/>
          <p:cNvSpPr>
            <a:spLocks noGrp="1"/>
          </p:cNvSpPr>
          <p:nvPr>
            <p:ph idx="1"/>
          </p:nvPr>
        </p:nvSpPr>
        <p:spPr>
          <a:xfrm>
            <a:off x="677334" y="1703977"/>
            <a:ext cx="8596668" cy="3880773"/>
          </a:xfrm>
        </p:spPr>
        <p:txBody>
          <a:bodyPr/>
          <a:lstStyle/>
          <a:p>
            <a:r>
              <a:rPr lang="en-US" dirty="0" smtClean="0"/>
              <a:t>Having obtained a new view of a chessboard, we would further split the image into 64 samples (one for each square) for every state</a:t>
            </a:r>
          </a:p>
          <a:p>
            <a:r>
              <a:rPr lang="en-US" dirty="0" smtClean="0"/>
              <a:t>An intention would be to stock the generated chess piece images in the same way as in MNIST – a variable would have the images and the other the name of the respective chess pieces</a:t>
            </a:r>
            <a:endParaRPr lang="ro-RO" dirty="0"/>
          </a:p>
        </p:txBody>
      </p:sp>
      <p:pic>
        <p:nvPicPr>
          <p:cNvPr id="4" name="Picture 3"/>
          <p:cNvPicPr>
            <a:picLocks noChangeAspect="1"/>
          </p:cNvPicPr>
          <p:nvPr/>
        </p:nvPicPr>
        <p:blipFill>
          <a:blip r:embed="rId2"/>
          <a:stretch>
            <a:fillRect/>
          </a:stretch>
        </p:blipFill>
        <p:spPr>
          <a:xfrm>
            <a:off x="1744011" y="3644363"/>
            <a:ext cx="6463313" cy="2185215"/>
          </a:xfrm>
          <a:prstGeom prst="rect">
            <a:avLst/>
          </a:prstGeom>
        </p:spPr>
      </p:pic>
    </p:spTree>
    <p:extLst>
      <p:ext uri="{BB962C8B-B14F-4D97-AF65-F5344CB8AC3E}">
        <p14:creationId xmlns:p14="http://schemas.microsoft.com/office/powerpoint/2010/main" val="32662938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3177"/>
            <a:ext cx="8596668" cy="1320800"/>
          </a:xfrm>
        </p:spPr>
        <p:txBody>
          <a:bodyPr/>
          <a:lstStyle/>
          <a:p>
            <a:r>
              <a:rPr lang="en-US" dirty="0" smtClean="0"/>
              <a:t>Conclusions about generating chess piece data</a:t>
            </a:r>
            <a:endParaRPr lang="ro-RO" dirty="0"/>
          </a:p>
        </p:txBody>
      </p:sp>
      <p:sp>
        <p:nvSpPr>
          <p:cNvPr id="3" name="Content Placeholder 2"/>
          <p:cNvSpPr>
            <a:spLocks noGrp="1"/>
          </p:cNvSpPr>
          <p:nvPr>
            <p:ph idx="1"/>
          </p:nvPr>
        </p:nvSpPr>
        <p:spPr>
          <a:xfrm>
            <a:off x="677334" y="1703977"/>
            <a:ext cx="8596668" cy="3880773"/>
          </a:xfrm>
        </p:spPr>
        <p:txBody>
          <a:bodyPr/>
          <a:lstStyle/>
          <a:p>
            <a:r>
              <a:rPr lang="en-US" dirty="0" smtClean="0"/>
              <a:t>To create these images, we are using the same methods used for chessboard localization, including hierarchical clustering</a:t>
            </a:r>
          </a:p>
          <a:p>
            <a:r>
              <a:rPr lang="en-US" dirty="0" smtClean="0"/>
              <a:t>Now that we work with close-ups of these chessboards, the Canny filter must use a smaller threshold interval; again, not all chessboards work with the same values, so they need to be changed until we get enough features</a:t>
            </a:r>
            <a:endParaRPr lang="ro-RO" dirty="0"/>
          </a:p>
        </p:txBody>
      </p:sp>
      <p:pic>
        <p:nvPicPr>
          <p:cNvPr id="5" name="Picture 4"/>
          <p:cNvPicPr>
            <a:picLocks noChangeAspect="1"/>
          </p:cNvPicPr>
          <p:nvPr/>
        </p:nvPicPr>
        <p:blipFill>
          <a:blip r:embed="rId2"/>
          <a:stretch>
            <a:fillRect/>
          </a:stretch>
        </p:blipFill>
        <p:spPr>
          <a:xfrm>
            <a:off x="1975293" y="3314835"/>
            <a:ext cx="6000750" cy="3171825"/>
          </a:xfrm>
          <a:prstGeom prst="rect">
            <a:avLst/>
          </a:prstGeom>
        </p:spPr>
      </p:pic>
    </p:spTree>
    <p:extLst>
      <p:ext uri="{BB962C8B-B14F-4D97-AF65-F5344CB8AC3E}">
        <p14:creationId xmlns:p14="http://schemas.microsoft.com/office/powerpoint/2010/main" val="24685452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3177"/>
            <a:ext cx="8596668" cy="1320800"/>
          </a:xfrm>
        </p:spPr>
        <p:txBody>
          <a:bodyPr/>
          <a:lstStyle/>
          <a:p>
            <a:r>
              <a:rPr lang="en-US" dirty="0" smtClean="0"/>
              <a:t>Conclusions about generating chess piece data</a:t>
            </a:r>
            <a:endParaRPr lang="ro-RO" dirty="0"/>
          </a:p>
        </p:txBody>
      </p:sp>
      <p:sp>
        <p:nvSpPr>
          <p:cNvPr id="3" name="Content Placeholder 2"/>
          <p:cNvSpPr>
            <a:spLocks noGrp="1"/>
          </p:cNvSpPr>
          <p:nvPr>
            <p:ph idx="1"/>
          </p:nvPr>
        </p:nvSpPr>
        <p:spPr>
          <a:xfrm>
            <a:off x="677334" y="1703977"/>
            <a:ext cx="8596668" cy="3880773"/>
          </a:xfrm>
        </p:spPr>
        <p:txBody>
          <a:bodyPr/>
          <a:lstStyle/>
          <a:p>
            <a:r>
              <a:rPr lang="en-US" dirty="0" smtClean="0"/>
              <a:t>Both versions of Hough transform are useful for identifying the corners</a:t>
            </a:r>
          </a:p>
          <a:p>
            <a:r>
              <a:rPr lang="en-US" dirty="0" smtClean="0"/>
              <a:t>The non-probabilistic version generates a lot of lines that represent a significant feature, which clustering helps into reducing them</a:t>
            </a:r>
          </a:p>
          <a:p>
            <a:r>
              <a:rPr lang="en-US" dirty="0" smtClean="0"/>
              <a:t>Meanwhile, from the probabilistic version we extract the endpoints, which are further selected to represent the chessboard corners</a:t>
            </a:r>
          </a:p>
        </p:txBody>
      </p:sp>
      <p:pic>
        <p:nvPicPr>
          <p:cNvPr id="4" name="Picture 3"/>
          <p:cNvPicPr>
            <a:picLocks noChangeAspect="1"/>
          </p:cNvPicPr>
          <p:nvPr/>
        </p:nvPicPr>
        <p:blipFill>
          <a:blip r:embed="rId2"/>
          <a:stretch>
            <a:fillRect/>
          </a:stretch>
        </p:blipFill>
        <p:spPr>
          <a:xfrm>
            <a:off x="1883158" y="3477869"/>
            <a:ext cx="6185020" cy="3230569"/>
          </a:xfrm>
          <a:prstGeom prst="rect">
            <a:avLst/>
          </a:prstGeom>
        </p:spPr>
      </p:pic>
    </p:spTree>
    <p:extLst>
      <p:ext uri="{BB962C8B-B14F-4D97-AF65-F5344CB8AC3E}">
        <p14:creationId xmlns:p14="http://schemas.microsoft.com/office/powerpoint/2010/main" val="48694826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3177"/>
            <a:ext cx="8596668" cy="1320800"/>
          </a:xfrm>
        </p:spPr>
        <p:txBody>
          <a:bodyPr/>
          <a:lstStyle/>
          <a:p>
            <a:r>
              <a:rPr lang="en-US" dirty="0" smtClean="0"/>
              <a:t>Conclusions about generating chess piece data – first method</a:t>
            </a:r>
            <a:endParaRPr lang="ro-RO" dirty="0"/>
          </a:p>
        </p:txBody>
      </p:sp>
      <p:sp>
        <p:nvSpPr>
          <p:cNvPr id="3" name="Content Placeholder 2"/>
          <p:cNvSpPr>
            <a:spLocks noGrp="1"/>
          </p:cNvSpPr>
          <p:nvPr>
            <p:ph idx="1"/>
          </p:nvPr>
        </p:nvSpPr>
        <p:spPr>
          <a:xfrm>
            <a:off x="677334" y="1703977"/>
            <a:ext cx="5566712" cy="4174309"/>
          </a:xfrm>
        </p:spPr>
        <p:txBody>
          <a:bodyPr>
            <a:normAutofit/>
          </a:bodyPr>
          <a:lstStyle/>
          <a:p>
            <a:r>
              <a:rPr lang="en-US" dirty="0" smtClean="0"/>
              <a:t>A method of extracting the images representing every chess square would be to use the obtained intersections to generate the images of a state</a:t>
            </a:r>
          </a:p>
          <a:p>
            <a:pPr lvl="1"/>
            <a:r>
              <a:rPr lang="en-US" dirty="0" smtClean="0"/>
              <a:t>Thus, these points serve as the south-west corner of each generated image</a:t>
            </a:r>
          </a:p>
          <a:p>
            <a:r>
              <a:rPr lang="en-US" dirty="0" smtClean="0"/>
              <a:t>Some points close to each other would create doubles of chess square images</a:t>
            </a:r>
          </a:p>
          <a:p>
            <a:r>
              <a:rPr lang="en-US" dirty="0" smtClean="0"/>
              <a:t>It would take a lot of time to create the images using these, unless we filter out the ones that are close to the ends of the image</a:t>
            </a:r>
          </a:p>
          <a:p>
            <a:r>
              <a:rPr lang="en-US" dirty="0" smtClean="0"/>
              <a:t>Besides, this would generate the images correctly, despite the need to cut out doubles or improper ones</a:t>
            </a:r>
          </a:p>
        </p:txBody>
      </p:sp>
      <p:pic>
        <p:nvPicPr>
          <p:cNvPr id="6" name="Picture 5"/>
          <p:cNvPicPr>
            <a:picLocks noChangeAspect="1"/>
          </p:cNvPicPr>
          <p:nvPr/>
        </p:nvPicPr>
        <p:blipFill>
          <a:blip r:embed="rId2"/>
          <a:stretch>
            <a:fillRect/>
          </a:stretch>
        </p:blipFill>
        <p:spPr>
          <a:xfrm>
            <a:off x="6244046" y="1800406"/>
            <a:ext cx="4133850" cy="3981450"/>
          </a:xfrm>
          <a:prstGeom prst="rect">
            <a:avLst/>
          </a:prstGeom>
        </p:spPr>
      </p:pic>
    </p:spTree>
    <p:extLst>
      <p:ext uri="{BB962C8B-B14F-4D97-AF65-F5344CB8AC3E}">
        <p14:creationId xmlns:p14="http://schemas.microsoft.com/office/powerpoint/2010/main" val="5978417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3177"/>
            <a:ext cx="8596668" cy="1320800"/>
          </a:xfrm>
        </p:spPr>
        <p:txBody>
          <a:bodyPr/>
          <a:lstStyle/>
          <a:p>
            <a:r>
              <a:rPr lang="en-US" dirty="0" smtClean="0"/>
              <a:t>Conclusions about generating chess piece data – second method</a:t>
            </a:r>
            <a:endParaRPr lang="ro-RO" dirty="0"/>
          </a:p>
        </p:txBody>
      </p:sp>
      <p:sp>
        <p:nvSpPr>
          <p:cNvPr id="3" name="Content Placeholder 2"/>
          <p:cNvSpPr>
            <a:spLocks noGrp="1"/>
          </p:cNvSpPr>
          <p:nvPr>
            <p:ph idx="1"/>
          </p:nvPr>
        </p:nvSpPr>
        <p:spPr>
          <a:xfrm>
            <a:off x="677334" y="1703977"/>
            <a:ext cx="8596668" cy="3880773"/>
          </a:xfrm>
        </p:spPr>
        <p:txBody>
          <a:bodyPr/>
          <a:lstStyle/>
          <a:p>
            <a:r>
              <a:rPr lang="en-US" dirty="0" smtClean="0"/>
              <a:t>The other method would be to select a detected corner and create a pattern of points starting from it</a:t>
            </a:r>
          </a:p>
          <a:p>
            <a:r>
              <a:rPr lang="en-US" dirty="0" smtClean="0"/>
              <a:t>This method would need more complex operations to get the pattern match with the chessboard corners</a:t>
            </a:r>
          </a:p>
          <a:p>
            <a:r>
              <a:rPr lang="en-US" dirty="0" smtClean="0"/>
              <a:t>Despite this problem, there are no duplicates of chess piece images created</a:t>
            </a:r>
          </a:p>
        </p:txBody>
      </p:sp>
      <p:pic>
        <p:nvPicPr>
          <p:cNvPr id="5" name="Picture 4"/>
          <p:cNvPicPr>
            <a:picLocks noChangeAspect="1"/>
          </p:cNvPicPr>
          <p:nvPr/>
        </p:nvPicPr>
        <p:blipFill>
          <a:blip r:embed="rId2"/>
          <a:stretch>
            <a:fillRect/>
          </a:stretch>
        </p:blipFill>
        <p:spPr>
          <a:xfrm>
            <a:off x="1356602" y="3469146"/>
            <a:ext cx="3363443" cy="3239445"/>
          </a:xfrm>
          <a:prstGeom prst="rect">
            <a:avLst/>
          </a:prstGeom>
        </p:spPr>
      </p:pic>
      <p:pic>
        <p:nvPicPr>
          <p:cNvPr id="6" name="Picture 5"/>
          <p:cNvPicPr>
            <a:picLocks noChangeAspect="1"/>
          </p:cNvPicPr>
          <p:nvPr/>
        </p:nvPicPr>
        <p:blipFill>
          <a:blip r:embed="rId3"/>
          <a:stretch>
            <a:fillRect/>
          </a:stretch>
        </p:blipFill>
        <p:spPr>
          <a:xfrm>
            <a:off x="5190309" y="3469145"/>
            <a:ext cx="3363443" cy="3239445"/>
          </a:xfrm>
          <a:prstGeom prst="rect">
            <a:avLst/>
          </a:prstGeom>
        </p:spPr>
      </p:pic>
    </p:spTree>
    <p:extLst>
      <p:ext uri="{BB962C8B-B14F-4D97-AF65-F5344CB8AC3E}">
        <p14:creationId xmlns:p14="http://schemas.microsoft.com/office/powerpoint/2010/main" val="282509524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3177"/>
            <a:ext cx="8596668" cy="1320800"/>
          </a:xfrm>
        </p:spPr>
        <p:txBody>
          <a:bodyPr/>
          <a:lstStyle/>
          <a:p>
            <a:r>
              <a:rPr lang="en-US" dirty="0" smtClean="0"/>
              <a:t>Neural networks – the progress so far</a:t>
            </a:r>
            <a:endParaRPr lang="ro-RO" dirty="0"/>
          </a:p>
        </p:txBody>
      </p:sp>
      <p:sp>
        <p:nvSpPr>
          <p:cNvPr id="3" name="Content Placeholder 2"/>
          <p:cNvSpPr>
            <a:spLocks noGrp="1"/>
          </p:cNvSpPr>
          <p:nvPr>
            <p:ph idx="1"/>
          </p:nvPr>
        </p:nvSpPr>
        <p:spPr>
          <a:xfrm>
            <a:off x="677334" y="1345389"/>
            <a:ext cx="8596668" cy="3880773"/>
          </a:xfrm>
        </p:spPr>
        <p:txBody>
          <a:bodyPr/>
          <a:lstStyle/>
          <a:p>
            <a:r>
              <a:rPr lang="en-US" dirty="0" smtClean="0"/>
              <a:t>The standard convolutional network would be modeled with convolutional layers and max-pooling ones, with other versions that have batch normalization or layer normalization</a:t>
            </a:r>
          </a:p>
          <a:p>
            <a:r>
              <a:rPr lang="en-US" dirty="0" smtClean="0"/>
              <a:t>The VGG and </a:t>
            </a:r>
            <a:r>
              <a:rPr lang="en-US" dirty="0" err="1" smtClean="0"/>
              <a:t>Resnet</a:t>
            </a:r>
            <a:r>
              <a:rPr lang="en-US" dirty="0" smtClean="0"/>
              <a:t> models would be tested with batch normalization</a:t>
            </a:r>
          </a:p>
          <a:p>
            <a:r>
              <a:rPr lang="en-US" dirty="0" smtClean="0"/>
              <a:t>For the YOLO network, it needs a YAML file that contains the classes and the dataset’s paths</a:t>
            </a:r>
          </a:p>
          <a:p>
            <a:pPr lvl="1"/>
            <a:r>
              <a:rPr lang="en-US" dirty="0" smtClean="0"/>
              <a:t>The only problem is it needs the dataset to be in a specific format – with annotations done with </a:t>
            </a:r>
            <a:r>
              <a:rPr lang="en-US" dirty="0" err="1" smtClean="0"/>
              <a:t>Roboflow</a:t>
            </a:r>
            <a:endParaRPr lang="en-US" dirty="0" smtClean="0"/>
          </a:p>
          <a:p>
            <a:pPr lvl="1"/>
            <a:r>
              <a:rPr lang="en-US" dirty="0" err="1" smtClean="0"/>
              <a:t>Roboflow</a:t>
            </a:r>
            <a:r>
              <a:rPr lang="en-US" dirty="0" smtClean="0"/>
              <a:t> Universe has most datasets made specifically for training with YOLO networks</a:t>
            </a:r>
          </a:p>
        </p:txBody>
      </p:sp>
      <p:pic>
        <p:nvPicPr>
          <p:cNvPr id="2052" name="Picture 4" descr="https://github.com/ultralytics/assets/raw/main/im/integrations-loop.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96234" y="4285129"/>
            <a:ext cx="6401482" cy="2443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845995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7334" y="383177"/>
            <a:ext cx="8596668" cy="1320800"/>
          </a:xfrm>
        </p:spPr>
        <p:txBody>
          <a:bodyPr/>
          <a:lstStyle/>
          <a:p>
            <a:r>
              <a:rPr lang="en-US" dirty="0" smtClean="0"/>
              <a:t>Dataset problems</a:t>
            </a:r>
            <a:endParaRPr lang="ro-RO" dirty="0"/>
          </a:p>
        </p:txBody>
      </p:sp>
      <p:sp>
        <p:nvSpPr>
          <p:cNvPr id="3" name="Content Placeholder 2"/>
          <p:cNvSpPr>
            <a:spLocks noGrp="1"/>
          </p:cNvSpPr>
          <p:nvPr>
            <p:ph idx="1"/>
          </p:nvPr>
        </p:nvSpPr>
        <p:spPr>
          <a:xfrm>
            <a:off x="677334" y="1703977"/>
            <a:ext cx="4784338" cy="3880773"/>
          </a:xfrm>
        </p:spPr>
        <p:txBody>
          <a:bodyPr>
            <a:normAutofit lnSpcReduction="10000"/>
          </a:bodyPr>
          <a:lstStyle/>
          <a:p>
            <a:r>
              <a:rPr lang="en-US" dirty="0" smtClean="0"/>
              <a:t>There are more datasets of chessboards that are computer generated (2D, with images provided from either </a:t>
            </a:r>
            <a:r>
              <a:rPr lang="en-US" dirty="0" err="1" smtClean="0"/>
              <a:t>Lichess</a:t>
            </a:r>
            <a:r>
              <a:rPr lang="en-US" dirty="0" smtClean="0"/>
              <a:t> or Chess.com) than those of real chessboards (3D)</a:t>
            </a:r>
          </a:p>
          <a:p>
            <a:r>
              <a:rPr lang="en-US" dirty="0" smtClean="0"/>
              <a:t>About 3D chessboards, some of these datasets have too few important details – the corners of the table and their states (either stocked in JSON or in FEN format)</a:t>
            </a:r>
          </a:p>
          <a:p>
            <a:r>
              <a:rPr lang="en-US" dirty="0" smtClean="0"/>
              <a:t>If these actually have details of chess states, the algebraic notation starts from different points instead of a single point (usually on the SW quarter of the image)</a:t>
            </a:r>
          </a:p>
        </p:txBody>
      </p:sp>
      <p:pic>
        <p:nvPicPr>
          <p:cNvPr id="5" name="Picture 4"/>
          <p:cNvPicPr>
            <a:picLocks noChangeAspect="1"/>
          </p:cNvPicPr>
          <p:nvPr/>
        </p:nvPicPr>
        <p:blipFill>
          <a:blip r:embed="rId2"/>
          <a:stretch>
            <a:fillRect/>
          </a:stretch>
        </p:blipFill>
        <p:spPr>
          <a:xfrm>
            <a:off x="5667437" y="1146628"/>
            <a:ext cx="1700400" cy="4599801"/>
          </a:xfrm>
          <a:prstGeom prst="rect">
            <a:avLst/>
          </a:prstGeom>
        </p:spPr>
      </p:pic>
      <p:pic>
        <p:nvPicPr>
          <p:cNvPr id="6" name="Picture 5"/>
          <p:cNvPicPr>
            <a:picLocks noChangeAspect="1"/>
          </p:cNvPicPr>
          <p:nvPr/>
        </p:nvPicPr>
        <p:blipFill>
          <a:blip r:embed="rId3"/>
          <a:stretch>
            <a:fillRect/>
          </a:stretch>
        </p:blipFill>
        <p:spPr>
          <a:xfrm>
            <a:off x="7367837" y="1799156"/>
            <a:ext cx="3267287" cy="3294743"/>
          </a:xfrm>
          <a:prstGeom prst="rect">
            <a:avLst/>
          </a:prstGeom>
        </p:spPr>
      </p:pic>
    </p:spTree>
    <p:extLst>
      <p:ext uri="{BB962C8B-B14F-4D97-AF65-F5344CB8AC3E}">
        <p14:creationId xmlns:p14="http://schemas.microsoft.com/office/powerpoint/2010/main" val="2858990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Contributions</a:t>
            </a:r>
            <a:endParaRPr lang="ro-RO" dirty="0"/>
          </a:p>
        </p:txBody>
      </p:sp>
      <p:sp>
        <p:nvSpPr>
          <p:cNvPr id="3" name="Content Placeholder 2"/>
          <p:cNvSpPr>
            <a:spLocks noGrp="1"/>
          </p:cNvSpPr>
          <p:nvPr>
            <p:ph idx="1"/>
          </p:nvPr>
        </p:nvSpPr>
        <p:spPr/>
        <p:txBody>
          <a:bodyPr/>
          <a:lstStyle/>
          <a:p>
            <a:r>
              <a:rPr lang="en-US" dirty="0" smtClean="0"/>
              <a:t>Using these localization methods with other board games – checkers, Go, etc.</a:t>
            </a:r>
          </a:p>
          <a:p>
            <a:r>
              <a:rPr lang="en-US" dirty="0" smtClean="0"/>
              <a:t>Improvements of chessboard datasets with additional information</a:t>
            </a:r>
          </a:p>
          <a:p>
            <a:r>
              <a:rPr lang="en-US" dirty="0" smtClean="0"/>
              <a:t>Integration with mobile applications – imagine an app like Office Lens that localizes chessboards, including the possibility to drag the found points properly to the board corners</a:t>
            </a:r>
          </a:p>
          <a:p>
            <a:r>
              <a:rPr lang="en-US" dirty="0" smtClean="0"/>
              <a:t>A set of rules to apply for identifying chessboards and their states</a:t>
            </a:r>
          </a:p>
          <a:p>
            <a:r>
              <a:rPr lang="en-US" dirty="0" smtClean="0"/>
              <a:t>Benchmarking neural networks in advance</a:t>
            </a:r>
            <a:endParaRPr lang="ro-RO" dirty="0"/>
          </a:p>
        </p:txBody>
      </p:sp>
    </p:spTree>
    <p:extLst>
      <p:ext uri="{BB962C8B-B14F-4D97-AF65-F5344CB8AC3E}">
        <p14:creationId xmlns:p14="http://schemas.microsoft.com/office/powerpoint/2010/main" val="42279001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description</a:t>
            </a:r>
            <a:endParaRPr lang="ro-RO" dirty="0"/>
          </a:p>
        </p:txBody>
      </p:sp>
      <p:sp>
        <p:nvSpPr>
          <p:cNvPr id="3" name="Content Placeholder 2"/>
          <p:cNvSpPr>
            <a:spLocks noGrp="1"/>
          </p:cNvSpPr>
          <p:nvPr>
            <p:ph idx="1"/>
          </p:nvPr>
        </p:nvSpPr>
        <p:spPr>
          <a:xfrm>
            <a:off x="677334" y="1542280"/>
            <a:ext cx="8596668" cy="4205377"/>
          </a:xfrm>
        </p:spPr>
        <p:txBody>
          <a:bodyPr>
            <a:normAutofit/>
          </a:bodyPr>
          <a:lstStyle/>
          <a:p>
            <a:r>
              <a:rPr lang="en-US" dirty="0" smtClean="0"/>
              <a:t>With new technological methods of computer vision, artificial intelligence and machine learning introduced, chess games can be digitized on a computer screen or on mobile devices</a:t>
            </a:r>
          </a:p>
          <a:p>
            <a:r>
              <a:rPr lang="en-US" dirty="0" smtClean="0"/>
              <a:t>Chess computers have been evolving since the 18</a:t>
            </a:r>
            <a:r>
              <a:rPr lang="en-US" baseline="30000" dirty="0" smtClean="0"/>
              <a:t>th</a:t>
            </a:r>
            <a:r>
              <a:rPr lang="en-US" dirty="0" smtClean="0"/>
              <a:t> century, when The Turk was constructed</a:t>
            </a:r>
          </a:p>
          <a:p>
            <a:r>
              <a:rPr lang="en-US" dirty="0" smtClean="0"/>
              <a:t>Chess engines (</a:t>
            </a:r>
            <a:r>
              <a:rPr lang="en-US" dirty="0" err="1" smtClean="0"/>
              <a:t>Stockfish</a:t>
            </a:r>
            <a:r>
              <a:rPr lang="en-US" dirty="0" smtClean="0"/>
              <a:t>, GNU Chess, Deep Blue) were developed towards the 1990s, and have become stronger to beat the game’s best players</a:t>
            </a:r>
          </a:p>
          <a:p>
            <a:r>
              <a:rPr lang="en-US" dirty="0" smtClean="0"/>
              <a:t>Portable Game Notation (PGN), released in 1994, is a file that contains the details of a chess game, and its moves in Forsyth-Edwards Notation (FEN)</a:t>
            </a:r>
          </a:p>
          <a:p>
            <a:r>
              <a:rPr lang="en-US" dirty="0" smtClean="0"/>
              <a:t>Schemas of predicting the best possible moves were discussed and helpful methods were brought along – search algorithms, transposition tables, gradient descent, neural networks, etc.</a:t>
            </a:r>
          </a:p>
        </p:txBody>
      </p:sp>
    </p:spTree>
    <p:extLst>
      <p:ext uri="{BB962C8B-B14F-4D97-AF65-F5344CB8AC3E}">
        <p14:creationId xmlns:p14="http://schemas.microsoft.com/office/powerpoint/2010/main" val="3320564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Thank you for your attention!</a:t>
            </a:r>
            <a:endParaRPr lang="ro-RO" dirty="0"/>
          </a:p>
        </p:txBody>
      </p:sp>
      <p:sp>
        <p:nvSpPr>
          <p:cNvPr id="5" name="Subtitle 4"/>
          <p:cNvSpPr>
            <a:spLocks noGrp="1"/>
          </p:cNvSpPr>
          <p:nvPr>
            <p:ph type="subTitle" idx="1"/>
          </p:nvPr>
        </p:nvSpPr>
        <p:spPr/>
        <p:txBody>
          <a:bodyPr/>
          <a:lstStyle/>
          <a:p>
            <a:r>
              <a:rPr lang="en-US" dirty="0"/>
              <a:t>CV in Chess: A study on identifying chess boards and pieces with neural </a:t>
            </a:r>
            <a:r>
              <a:rPr lang="en-US" dirty="0" smtClean="0"/>
              <a:t>networks - Liviu </a:t>
            </a:r>
            <a:r>
              <a:rPr lang="en-US" dirty="0" err="1" smtClean="0"/>
              <a:t>Istrate</a:t>
            </a:r>
            <a:endParaRPr lang="en-US" dirty="0" smtClean="0"/>
          </a:p>
          <a:p>
            <a:r>
              <a:rPr lang="en-US" dirty="0" smtClean="0"/>
              <a:t>July 2024 session</a:t>
            </a:r>
            <a:endParaRPr lang="ro-RO" dirty="0"/>
          </a:p>
        </p:txBody>
      </p:sp>
    </p:spTree>
    <p:extLst>
      <p:ext uri="{BB962C8B-B14F-4D97-AF65-F5344CB8AC3E}">
        <p14:creationId xmlns:p14="http://schemas.microsoft.com/office/powerpoint/2010/main" val="2184714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Problem description</a:t>
            </a:r>
            <a:endParaRPr lang="ro-RO" dirty="0"/>
          </a:p>
        </p:txBody>
      </p:sp>
      <p:sp>
        <p:nvSpPr>
          <p:cNvPr id="3" name="Content Placeholder 2"/>
          <p:cNvSpPr>
            <a:spLocks noGrp="1"/>
          </p:cNvSpPr>
          <p:nvPr>
            <p:ph idx="1"/>
          </p:nvPr>
        </p:nvSpPr>
        <p:spPr>
          <a:xfrm>
            <a:off x="677334" y="1521098"/>
            <a:ext cx="8596668" cy="4110962"/>
          </a:xfrm>
        </p:spPr>
        <p:txBody>
          <a:bodyPr>
            <a:normAutofit/>
          </a:bodyPr>
          <a:lstStyle/>
          <a:p>
            <a:r>
              <a:rPr lang="en-US" dirty="0" smtClean="0"/>
              <a:t>Chessboard detection implies using computer vision methods, such as edge detectors, transforms, clustering algorithms, camera calibrations and operating with significant extracted features, like corners and lines</a:t>
            </a:r>
          </a:p>
          <a:p>
            <a:r>
              <a:rPr lang="en-US" dirty="0" smtClean="0"/>
              <a:t>For two-dimensional (2D) chessboards, there are already solutions for recognizing such board that is printed on paper or shown on screen</a:t>
            </a:r>
          </a:p>
          <a:p>
            <a:pPr lvl="1"/>
            <a:r>
              <a:rPr lang="en-US" dirty="0" smtClean="0"/>
              <a:t>Applications like Chessvision.ai and </a:t>
            </a:r>
            <a:r>
              <a:rPr lang="en-US" dirty="0" err="1" smtClean="0"/>
              <a:t>Chessify</a:t>
            </a:r>
            <a:r>
              <a:rPr lang="en-US" dirty="0" smtClean="0"/>
              <a:t> have tools that find these boards from different resources</a:t>
            </a:r>
          </a:p>
          <a:p>
            <a:r>
              <a:rPr lang="en-US" dirty="0" smtClean="0"/>
              <a:t>For three-dimensional (3D) ones otherwise, some of the approaches have been applied, despite other problems that still haven’t been discussed about</a:t>
            </a:r>
          </a:p>
          <a:p>
            <a:pPr lvl="1"/>
            <a:r>
              <a:rPr lang="en-US" dirty="0" smtClean="0"/>
              <a:t>The Raspberry Turk is a robot that detects the board through a Raspberry Pi and searches for the best moves</a:t>
            </a:r>
          </a:p>
          <a:p>
            <a:pPr lvl="1"/>
            <a:r>
              <a:rPr lang="en-US" dirty="0" smtClean="0"/>
              <a:t>These problems rely on the ones of the technological methods, and also on dataset structures</a:t>
            </a:r>
          </a:p>
          <a:p>
            <a:endParaRPr lang="ro-RO" dirty="0"/>
          </a:p>
        </p:txBody>
      </p:sp>
    </p:spTree>
    <p:extLst>
      <p:ext uri="{BB962C8B-B14F-4D97-AF65-F5344CB8AC3E}">
        <p14:creationId xmlns:p14="http://schemas.microsoft.com/office/powerpoint/2010/main" val="2940641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description</a:t>
            </a:r>
            <a:endParaRPr lang="ro-RO" dirty="0"/>
          </a:p>
        </p:txBody>
      </p:sp>
      <p:sp>
        <p:nvSpPr>
          <p:cNvPr id="3" name="Content Placeholder 2"/>
          <p:cNvSpPr>
            <a:spLocks noGrp="1"/>
          </p:cNvSpPr>
          <p:nvPr>
            <p:ph idx="1"/>
          </p:nvPr>
        </p:nvSpPr>
        <p:spPr>
          <a:xfrm>
            <a:off x="677334" y="1594532"/>
            <a:ext cx="8596668" cy="3880773"/>
          </a:xfrm>
        </p:spPr>
        <p:txBody>
          <a:bodyPr/>
          <a:lstStyle/>
          <a:p>
            <a:r>
              <a:rPr lang="en-US" dirty="0" smtClean="0"/>
              <a:t>This dissertation thesis explores the possible solutions of digitizing physical chessboards, with respect to the technical methods considered and the types of images discovered in various datasets</a:t>
            </a:r>
          </a:p>
          <a:p>
            <a:r>
              <a:rPr lang="en-US" dirty="0" smtClean="0"/>
              <a:t>Besides these solutions, we take into account the problems of chessboard localization</a:t>
            </a:r>
            <a:r>
              <a:rPr lang="en-US" dirty="0"/>
              <a:t> mentioned </a:t>
            </a:r>
            <a:r>
              <a:rPr lang="en-US" dirty="0" smtClean="0"/>
              <a:t>earlier</a:t>
            </a:r>
          </a:p>
          <a:p>
            <a:r>
              <a:rPr lang="en-US" dirty="0" smtClean="0"/>
              <a:t>Technical methods include: detectors for edges, corners, lines, calibrations, image cropping, types of clustering and neural networks</a:t>
            </a:r>
          </a:p>
          <a:p>
            <a:r>
              <a:rPr lang="en-US" dirty="0" smtClean="0"/>
              <a:t>Considering the recognition of chessboards and their states through images, the recognition through video recordings was questioned; with smoother videos (those with 60 FPS), it could be possible of determining the state of a chessboard from the frames registered in the last circa 2 seconds</a:t>
            </a:r>
          </a:p>
          <a:p>
            <a:endParaRPr lang="ro-RO" dirty="0"/>
          </a:p>
        </p:txBody>
      </p:sp>
    </p:spTree>
    <p:extLst>
      <p:ext uri="{BB962C8B-B14F-4D97-AF65-F5344CB8AC3E}">
        <p14:creationId xmlns:p14="http://schemas.microsoft.com/office/powerpoint/2010/main" val="35584935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description</a:t>
            </a:r>
            <a:endParaRPr lang="ro-RO" dirty="0"/>
          </a:p>
        </p:txBody>
      </p:sp>
      <p:sp>
        <p:nvSpPr>
          <p:cNvPr id="3" name="Content Placeholder 2"/>
          <p:cNvSpPr>
            <a:spLocks noGrp="1"/>
          </p:cNvSpPr>
          <p:nvPr>
            <p:ph idx="1"/>
          </p:nvPr>
        </p:nvSpPr>
        <p:spPr>
          <a:xfrm>
            <a:off x="677334" y="1611949"/>
            <a:ext cx="8596668" cy="3880773"/>
          </a:xfrm>
        </p:spPr>
        <p:txBody>
          <a:bodyPr/>
          <a:lstStyle/>
          <a:p>
            <a:r>
              <a:rPr lang="en-US" dirty="0" smtClean="0"/>
              <a:t>This problem implies two ways these images of chessboards are taken – from the top of the board and at an angle above it</a:t>
            </a:r>
          </a:p>
          <a:p>
            <a:pPr marL="0" indent="0">
              <a:buNone/>
            </a:pPr>
            <a:endParaRPr lang="ro-RO" dirty="0"/>
          </a:p>
        </p:txBody>
      </p:sp>
      <p:pic>
        <p:nvPicPr>
          <p:cNvPr id="4" name="Picture 3"/>
          <p:cNvPicPr>
            <a:picLocks noChangeAspect="1"/>
          </p:cNvPicPr>
          <p:nvPr/>
        </p:nvPicPr>
        <p:blipFill>
          <a:blip r:embed="rId2"/>
          <a:stretch>
            <a:fillRect/>
          </a:stretch>
        </p:blipFill>
        <p:spPr>
          <a:xfrm>
            <a:off x="1393260" y="2422724"/>
            <a:ext cx="2600896" cy="2577674"/>
          </a:xfrm>
          <a:prstGeom prst="rect">
            <a:avLst/>
          </a:prstGeom>
        </p:spPr>
      </p:pic>
      <p:pic>
        <p:nvPicPr>
          <p:cNvPr id="5" name="Picture 4"/>
          <p:cNvPicPr>
            <a:picLocks noChangeAspect="1"/>
          </p:cNvPicPr>
          <p:nvPr/>
        </p:nvPicPr>
        <p:blipFill>
          <a:blip r:embed="rId3"/>
          <a:stretch>
            <a:fillRect/>
          </a:stretch>
        </p:blipFill>
        <p:spPr>
          <a:xfrm>
            <a:off x="4843900" y="2422724"/>
            <a:ext cx="3925631" cy="2577674"/>
          </a:xfrm>
          <a:prstGeom prst="rect">
            <a:avLst/>
          </a:prstGeom>
        </p:spPr>
      </p:pic>
    </p:spTree>
    <p:extLst>
      <p:ext uri="{BB962C8B-B14F-4D97-AF65-F5344CB8AC3E}">
        <p14:creationId xmlns:p14="http://schemas.microsoft.com/office/powerpoint/2010/main" val="32486596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Solution description</a:t>
            </a:r>
            <a:endParaRPr lang="ro-RO" dirty="0"/>
          </a:p>
        </p:txBody>
      </p:sp>
      <p:sp>
        <p:nvSpPr>
          <p:cNvPr id="3" name="Content Placeholder 2"/>
          <p:cNvSpPr>
            <a:spLocks noGrp="1"/>
          </p:cNvSpPr>
          <p:nvPr>
            <p:ph idx="1"/>
          </p:nvPr>
        </p:nvSpPr>
        <p:spPr>
          <a:xfrm>
            <a:off x="677334" y="1585823"/>
            <a:ext cx="5383832" cy="3880773"/>
          </a:xfrm>
        </p:spPr>
        <p:txBody>
          <a:bodyPr>
            <a:normAutofit fontScale="92500" lnSpcReduction="10000"/>
          </a:bodyPr>
          <a:lstStyle/>
          <a:p>
            <a:r>
              <a:rPr lang="en-US" dirty="0" smtClean="0"/>
              <a:t>Regarding neural networks, we haven’t reached into a conclusion yet, but we have chosen three types of these networks – convolutional, residual and YOLO (You Look Only Once) - that are among those recommended for this task</a:t>
            </a:r>
          </a:p>
          <a:p>
            <a:r>
              <a:rPr lang="en-US" dirty="0" smtClean="0"/>
              <a:t>For convolutional networks, we selected one that has convolutional and max-pooling layers, and the others that are VGG variants, with 16 and 19 layers</a:t>
            </a:r>
          </a:p>
          <a:p>
            <a:r>
              <a:rPr lang="en-US" dirty="0" smtClean="0"/>
              <a:t>The YOLO model has become a popular network for object detection, especially for tackling chess piece recognition problems</a:t>
            </a:r>
          </a:p>
          <a:p>
            <a:pPr lvl="1"/>
            <a:r>
              <a:rPr lang="en-US" dirty="0" smtClean="0"/>
              <a:t>There are lots of datasets found on </a:t>
            </a:r>
            <a:r>
              <a:rPr lang="en-US" dirty="0" err="1" smtClean="0"/>
              <a:t>Roboflow</a:t>
            </a:r>
            <a:r>
              <a:rPr lang="en-US" dirty="0" smtClean="0"/>
              <a:t> made specifically for training this network</a:t>
            </a:r>
            <a:endParaRPr lang="ro-RO" dirty="0"/>
          </a:p>
        </p:txBody>
      </p:sp>
      <p:pic>
        <p:nvPicPr>
          <p:cNvPr id="4" name="Picture 3"/>
          <p:cNvPicPr>
            <a:picLocks noChangeAspect="1"/>
          </p:cNvPicPr>
          <p:nvPr/>
        </p:nvPicPr>
        <p:blipFill>
          <a:blip r:embed="rId2"/>
          <a:stretch>
            <a:fillRect/>
          </a:stretch>
        </p:blipFill>
        <p:spPr>
          <a:xfrm>
            <a:off x="6061166" y="1585823"/>
            <a:ext cx="5129348" cy="3581339"/>
          </a:xfrm>
          <a:prstGeom prst="rect">
            <a:avLst/>
          </a:prstGeom>
        </p:spPr>
      </p:pic>
      <p:sp>
        <p:nvSpPr>
          <p:cNvPr id="5" name="TextBox 4"/>
          <p:cNvSpPr txBox="1"/>
          <p:nvPr/>
        </p:nvSpPr>
        <p:spPr>
          <a:xfrm>
            <a:off x="6061166" y="5154648"/>
            <a:ext cx="5016137" cy="307777"/>
          </a:xfrm>
          <a:prstGeom prst="rect">
            <a:avLst/>
          </a:prstGeom>
          <a:noFill/>
        </p:spPr>
        <p:txBody>
          <a:bodyPr wrap="square" rtlCol="0">
            <a:spAutoFit/>
          </a:bodyPr>
          <a:lstStyle/>
          <a:p>
            <a:pPr algn="ctr"/>
            <a:r>
              <a:rPr lang="en-US" sz="1400" dirty="0" smtClean="0"/>
              <a:t>Source: Medium</a:t>
            </a:r>
            <a:endParaRPr lang="ro-RO" sz="1400" dirty="0"/>
          </a:p>
        </p:txBody>
      </p:sp>
    </p:spTree>
    <p:extLst>
      <p:ext uri="{BB962C8B-B14F-4D97-AF65-F5344CB8AC3E}">
        <p14:creationId xmlns:p14="http://schemas.microsoft.com/office/powerpoint/2010/main" val="24968057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Computer vision techniques</a:t>
            </a:r>
            <a:endParaRPr lang="ro-RO" dirty="0"/>
          </a:p>
        </p:txBody>
      </p:sp>
      <p:sp>
        <p:nvSpPr>
          <p:cNvPr id="3" name="Content Placeholder 2"/>
          <p:cNvSpPr>
            <a:spLocks noGrp="1"/>
          </p:cNvSpPr>
          <p:nvPr>
            <p:ph idx="1"/>
          </p:nvPr>
        </p:nvSpPr>
        <p:spPr>
          <a:xfrm>
            <a:off x="677334" y="1725160"/>
            <a:ext cx="8596668" cy="3880773"/>
          </a:xfrm>
        </p:spPr>
        <p:txBody>
          <a:bodyPr/>
          <a:lstStyle/>
          <a:p>
            <a:r>
              <a:rPr lang="en-US" dirty="0" smtClean="0"/>
              <a:t>We have selected the following methods useful for localizing physical chessboards:</a:t>
            </a:r>
          </a:p>
          <a:p>
            <a:pPr lvl="1"/>
            <a:r>
              <a:rPr lang="en-US" dirty="0" smtClean="0"/>
              <a:t>Edge detectors: Adaptive </a:t>
            </a:r>
            <a:r>
              <a:rPr lang="en-US" dirty="0" err="1" smtClean="0"/>
              <a:t>thresholding</a:t>
            </a:r>
            <a:r>
              <a:rPr lang="en-US" dirty="0" smtClean="0"/>
              <a:t> and Canny</a:t>
            </a:r>
          </a:p>
          <a:p>
            <a:pPr lvl="1"/>
            <a:r>
              <a:rPr lang="en-US" dirty="0" smtClean="0"/>
              <a:t>Harris corner detector</a:t>
            </a:r>
          </a:p>
          <a:p>
            <a:pPr lvl="1"/>
            <a:r>
              <a:rPr lang="en-US" dirty="0" smtClean="0"/>
              <a:t>Line detectors: Hough transform – both probabilistic and non-probabilistic versions</a:t>
            </a:r>
          </a:p>
          <a:p>
            <a:pPr lvl="2"/>
            <a:r>
              <a:rPr lang="en-US" dirty="0" smtClean="0"/>
              <a:t>From these lines we get the necessary points: from non-probabilistic Hough transform we extract the intersections of the detected lines; from the probabilistic one we extract the endpoints of the found lines</a:t>
            </a:r>
          </a:p>
          <a:p>
            <a:pPr lvl="1"/>
            <a:r>
              <a:rPr lang="en-US" dirty="0" smtClean="0"/>
              <a:t>Perspective transformation (for a better view of the board)</a:t>
            </a:r>
          </a:p>
          <a:p>
            <a:pPr lvl="1"/>
            <a:r>
              <a:rPr lang="en-US" dirty="0" smtClean="0"/>
              <a:t>Cropping (to zoom the image in to cut off unnecessary lines)</a:t>
            </a:r>
            <a:endParaRPr lang="ro-RO" dirty="0"/>
          </a:p>
        </p:txBody>
      </p:sp>
    </p:spTree>
    <p:extLst>
      <p:ext uri="{BB962C8B-B14F-4D97-AF65-F5344CB8AC3E}">
        <p14:creationId xmlns:p14="http://schemas.microsoft.com/office/powerpoint/2010/main" val="56336367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Adaptive </a:t>
            </a:r>
            <a:r>
              <a:rPr lang="en-US" dirty="0" err="1" smtClean="0"/>
              <a:t>thresholding</a:t>
            </a:r>
            <a:endParaRPr lang="ro-RO" dirty="0"/>
          </a:p>
        </p:txBody>
      </p:sp>
      <p:sp>
        <p:nvSpPr>
          <p:cNvPr id="3" name="Content Placeholder 2"/>
          <p:cNvSpPr>
            <a:spLocks noGrp="1"/>
          </p:cNvSpPr>
          <p:nvPr>
            <p:ph idx="1"/>
          </p:nvPr>
        </p:nvSpPr>
        <p:spPr>
          <a:xfrm>
            <a:off x="677334" y="1543523"/>
            <a:ext cx="8596668" cy="3880773"/>
          </a:xfrm>
        </p:spPr>
        <p:txBody>
          <a:bodyPr/>
          <a:lstStyle/>
          <a:p>
            <a:r>
              <a:rPr lang="en-US" dirty="0" smtClean="0"/>
              <a:t>Manages (partially) to get the edges of the board, but also highlights features from the background</a:t>
            </a:r>
          </a:p>
          <a:p>
            <a:r>
              <a:rPr lang="en-US" dirty="0" smtClean="0"/>
              <a:t>Not a perfect solution as we want to minimize background features</a:t>
            </a:r>
          </a:p>
        </p:txBody>
      </p:sp>
      <p:pic>
        <p:nvPicPr>
          <p:cNvPr id="9" name="Picture 8"/>
          <p:cNvPicPr>
            <a:picLocks noChangeAspect="1"/>
          </p:cNvPicPr>
          <p:nvPr/>
        </p:nvPicPr>
        <p:blipFill>
          <a:blip r:embed="rId2"/>
          <a:stretch>
            <a:fillRect/>
          </a:stretch>
        </p:blipFill>
        <p:spPr>
          <a:xfrm>
            <a:off x="677334" y="2864323"/>
            <a:ext cx="9066936" cy="3327636"/>
          </a:xfrm>
          <a:prstGeom prst="rect">
            <a:avLst/>
          </a:prstGeom>
        </p:spPr>
      </p:pic>
    </p:spTree>
    <p:extLst>
      <p:ext uri="{BB962C8B-B14F-4D97-AF65-F5344CB8AC3E}">
        <p14:creationId xmlns:p14="http://schemas.microsoft.com/office/powerpoint/2010/main" val="2208129832"/>
      </p:ext>
    </p:extLst>
  </p:cSld>
  <p:clrMapOvr>
    <a:masterClrMapping/>
  </p:clrMapOvr>
</p:sld>
</file>

<file path=ppt/theme/theme1.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18151</TotalTime>
  <Words>2232</Words>
  <Application>Microsoft Office PowerPoint</Application>
  <PresentationFormat>Widescreen</PresentationFormat>
  <Paragraphs>135</Paragraphs>
  <Slides>30</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Trebuchet MS</vt:lpstr>
      <vt:lpstr>Wingdings 3</vt:lpstr>
      <vt:lpstr>Facet</vt:lpstr>
      <vt:lpstr>CV in Chess: A study on identifying chess boards and pieces with neural networks</vt:lpstr>
      <vt:lpstr>Problem description</vt:lpstr>
      <vt:lpstr>Problem description</vt:lpstr>
      <vt:lpstr>Problem description</vt:lpstr>
      <vt:lpstr>Solution description</vt:lpstr>
      <vt:lpstr>Solution description</vt:lpstr>
      <vt:lpstr>Solution description</vt:lpstr>
      <vt:lpstr>Computer vision techniques</vt:lpstr>
      <vt:lpstr>Adaptive thresholding</vt:lpstr>
      <vt:lpstr>Canny edge detector</vt:lpstr>
      <vt:lpstr>Harris corner detector</vt:lpstr>
      <vt:lpstr>Non-probabilistic Hough transform</vt:lpstr>
      <vt:lpstr>Probabilistic Hough transform</vt:lpstr>
      <vt:lpstr>Hierarchical clustering</vt:lpstr>
      <vt:lpstr>Hierarchical clustering</vt:lpstr>
      <vt:lpstr>K-Means clustering</vt:lpstr>
      <vt:lpstr>K-Means clustering</vt:lpstr>
      <vt:lpstr>Cropping</vt:lpstr>
      <vt:lpstr>Perspective transformation (warping)</vt:lpstr>
      <vt:lpstr>Conclusions regarding chessboard localization</vt:lpstr>
      <vt:lpstr>Conclusions regarding chessboard localization</vt:lpstr>
      <vt:lpstr>Conclusions about generating chess piece data</vt:lpstr>
      <vt:lpstr>Conclusions about generating chess piece data</vt:lpstr>
      <vt:lpstr>Conclusions about generating chess piece data</vt:lpstr>
      <vt:lpstr>Conclusions about generating chess piece data – first method</vt:lpstr>
      <vt:lpstr>Conclusions about generating chess piece data – second method</vt:lpstr>
      <vt:lpstr>Neural networks – the progress so far</vt:lpstr>
      <vt:lpstr>Dataset problems</vt:lpstr>
      <vt:lpstr>Contributions</vt:lpstr>
      <vt:lpstr>Thank you for your attention!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CV in Chess: A study on identifying chess boards and pieces with neural networks</dc:title>
  <dc:creator>liviu</dc:creator>
  <cp:lastModifiedBy>liviu</cp:lastModifiedBy>
  <cp:revision>96</cp:revision>
  <dcterms:created xsi:type="dcterms:W3CDTF">2024-06-26T21:14:04Z</dcterms:created>
  <dcterms:modified xsi:type="dcterms:W3CDTF">2024-07-10T22:11:36Z</dcterms:modified>
</cp:coreProperties>
</file>